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F609799-F14A-4670-8755-570C1543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5A8B2412-1054-4953-9E42-A3F8405AE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620338D-9857-4334-9EDF-E59296AB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10541F0-0E15-48B3-B178-BC417F11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0E7ED2B-9776-4C29-9C27-3655B9CC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20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1731E2-9098-44AE-86A7-C9336B53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31750798-04D4-4162-AB4C-450B97869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F87E78E-F3C1-4EA9-9D1A-83ACEC03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8F6BA9E-0F5A-4B0F-A42F-FA9BAAB2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CA5A980-6396-413C-92FB-47610B68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09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75EE8C1F-09B1-4F68-A19C-42F459BE3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B4FC3FD0-CA0F-496B-9AAC-213D78E26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B77D82A-7291-4793-AAFD-773A9D01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1D52BF8-9794-48CD-A843-B73CB85F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7B747D2-4F26-46D6-84E1-9DF46334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244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70BF9A1-DADC-410D-B7D1-60F6310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B8DDD3A-2A41-4E6C-83FC-FCB3E81B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6C3FD2B-88E0-4F1B-B4E7-AFBCCF46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91D3593-B339-4D3F-B224-2462759B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68BECC3-5662-4ED5-85FE-53CA3D5A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795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7A489EE-9D49-47DE-A2EE-00B75D65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88261D62-8B26-449F-9F08-15AF6324C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C3647EA-D166-4111-A60B-B28F34B7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1CC65D0-E11F-4E50-AE6B-1C622039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5496D92-8809-412A-9A9D-4E16E9C6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10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44EB967-67EA-4923-9B2B-E85B7337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88E9E1F-87C5-495F-9F4D-13F9B8BB8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DD931CEA-99B7-4EEB-91C8-25D787F2C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AC833E2-081B-45A4-809B-C559EFF6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925A6F0A-39BE-4ACB-858D-95CC8270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516A3547-BB14-4C71-AAF9-FA6E6BB1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B314E2B-366D-42C0-BCC3-BA7DB43D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8CDE7A95-2DB2-41C1-B482-E8D38D3EB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EEF8830-C02E-4DE5-A325-3786DDE42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925FBD76-E162-414D-91ED-C717A1CAD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AA827E91-D066-4E9B-8821-DD7D85200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4B0F0D3E-6D71-40A8-AEF0-5F16777E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0A4F8E76-C90C-4092-AD04-5AA7A65B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8BFEFDA1-0F03-4003-853A-FDAC74B9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066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FE2A5A3-494C-452F-9E76-93C85B63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DEF2E6AC-58AF-4F72-A957-4EE1555D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9B19E452-11FB-455F-87DE-3583BD9D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671818A7-B3BB-4477-82FB-3446C5EB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55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430D0CD8-96A2-4457-9E96-42A86D8C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E711C8B7-E45D-4F94-ADB0-4E7D0FF0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E45C510-5ECC-42FC-B38C-1B7B6DEA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401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A878658-EC3A-4CB7-B3A1-7E5843F3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962DF32-11B0-4DFD-9A01-A421096E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A254980F-759F-4CFA-AD6E-A3732D771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431951D-E67D-4EB3-931F-8D9BB089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E534BAB-5A50-44C2-A7AA-B35F36DC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14E47DEE-ACF2-4620-83D7-712EEF07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002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A6D06D3-9DB9-4E58-89BC-47C8CAD8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468DA9A-81C6-48C4-BBE2-C6FCF8F78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B5DC478-CDA6-4DC8-A3C7-E0E345C53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9E63D28-2C97-491E-B455-9C63193F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FC8B32F4-09BC-46F9-A43A-77F05AE9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05FCB894-5198-46F7-8B2A-303074FE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810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31914F8E-751E-4A9F-907D-9CB4B150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63240C7-EC10-4977-8A79-1C1D2243A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15C75A1-1D21-494B-A99F-C1325046B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888A-1D0F-4AB2-8A90-972715FE29DB}" type="datetimeFigureOut">
              <a:rPr lang="bg-BG" smtClean="0"/>
              <a:t>16.11.2022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44DEE02-EB51-42ED-99CD-81D7F64A5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E4D84E1-E198-4094-A342-7A4E517E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6421-7E61-44A0-AC70-62A7B6F33F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938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BA42E5-EA39-401D-8EED-F99B1AF97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и буква </a:t>
            </a:r>
            <a:r>
              <a:rPr lang="bg-BG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</p:spTree>
    <p:extLst>
      <p:ext uri="{BB962C8B-B14F-4D97-AF65-F5344CB8AC3E}">
        <p14:creationId xmlns:p14="http://schemas.microsoft.com/office/powerpoint/2010/main" val="66641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99A3D54B-159F-44B3-AEA4-B233CAD32E4A}"/>
              </a:ext>
            </a:extLst>
          </p:cNvPr>
          <p:cNvSpPr txBox="1"/>
          <p:nvPr/>
        </p:nvSpPr>
        <p:spPr>
          <a:xfrm>
            <a:off x="866775" y="409575"/>
            <a:ext cx="1076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„Шарени шалчета“: Частите свържи, думи получи:</a:t>
            </a: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C746DDAE-9B08-4620-A70C-04600E240F90}"/>
              </a:ext>
            </a:extLst>
          </p:cNvPr>
          <p:cNvSpPr/>
          <p:nvPr/>
        </p:nvSpPr>
        <p:spPr>
          <a:xfrm>
            <a:off x="685800" y="1724025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05FB830-95DB-49F4-BB5E-371FD030A616}"/>
              </a:ext>
            </a:extLst>
          </p:cNvPr>
          <p:cNvSpPr txBox="1"/>
          <p:nvPr/>
        </p:nvSpPr>
        <p:spPr>
          <a:xfrm>
            <a:off x="952500" y="1657350"/>
            <a:ext cx="136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bg-BG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94DB0816-B9B5-4113-90DE-4A12127DEDBD}"/>
              </a:ext>
            </a:extLst>
          </p:cNvPr>
          <p:cNvSpPr/>
          <p:nvPr/>
        </p:nvSpPr>
        <p:spPr>
          <a:xfrm>
            <a:off x="3448050" y="1724025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37C824F0-D225-4BCB-B8F1-99EEBDF6C6CE}"/>
              </a:ext>
            </a:extLst>
          </p:cNvPr>
          <p:cNvSpPr/>
          <p:nvPr/>
        </p:nvSpPr>
        <p:spPr>
          <a:xfrm>
            <a:off x="6096000" y="1724024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05A5A41F-7271-4BA3-B872-F09AF3036833}"/>
              </a:ext>
            </a:extLst>
          </p:cNvPr>
          <p:cNvSpPr/>
          <p:nvPr/>
        </p:nvSpPr>
        <p:spPr>
          <a:xfrm>
            <a:off x="8972550" y="1724024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326D524A-4FD2-47ED-ABD7-C9FE09F6B580}"/>
              </a:ext>
            </a:extLst>
          </p:cNvPr>
          <p:cNvSpPr/>
          <p:nvPr/>
        </p:nvSpPr>
        <p:spPr>
          <a:xfrm>
            <a:off x="685800" y="3218022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4C1DEC63-788A-48F8-A86D-FA633BC70046}"/>
              </a:ext>
            </a:extLst>
          </p:cNvPr>
          <p:cNvSpPr/>
          <p:nvPr/>
        </p:nvSpPr>
        <p:spPr>
          <a:xfrm>
            <a:off x="3295650" y="3133725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F8FBB6EA-2C11-4357-A3C5-52D6FBB581D4}"/>
              </a:ext>
            </a:extLst>
          </p:cNvPr>
          <p:cNvSpPr/>
          <p:nvPr/>
        </p:nvSpPr>
        <p:spPr>
          <a:xfrm>
            <a:off x="6010277" y="3133724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B2AD9437-4C2C-47E2-AD4D-6CAF9D700BCC}"/>
              </a:ext>
            </a:extLst>
          </p:cNvPr>
          <p:cNvSpPr/>
          <p:nvPr/>
        </p:nvSpPr>
        <p:spPr>
          <a:xfrm>
            <a:off x="9039225" y="3133724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id="{5A23AB4D-93D1-4EF1-AD86-4C80197457A7}"/>
              </a:ext>
            </a:extLst>
          </p:cNvPr>
          <p:cNvSpPr/>
          <p:nvPr/>
        </p:nvSpPr>
        <p:spPr>
          <a:xfrm>
            <a:off x="2333625" y="4409033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ED4849A0-4509-44F3-A940-C6A768CEA184}"/>
              </a:ext>
            </a:extLst>
          </p:cNvPr>
          <p:cNvSpPr/>
          <p:nvPr/>
        </p:nvSpPr>
        <p:spPr>
          <a:xfrm>
            <a:off x="4791075" y="4448175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7D98CA7-1367-4EE7-B91C-40D6FCE591FE}"/>
              </a:ext>
            </a:extLst>
          </p:cNvPr>
          <p:cNvSpPr/>
          <p:nvPr/>
        </p:nvSpPr>
        <p:spPr>
          <a:xfrm>
            <a:off x="2333625" y="5716012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D9F80F6F-3109-4088-9603-9DE14CE2EA5D}"/>
              </a:ext>
            </a:extLst>
          </p:cNvPr>
          <p:cNvSpPr/>
          <p:nvPr/>
        </p:nvSpPr>
        <p:spPr>
          <a:xfrm>
            <a:off x="4791075" y="5764500"/>
            <a:ext cx="19240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4C6AAFBA-5355-47FF-B4DB-3B6FE1813CE8}"/>
              </a:ext>
            </a:extLst>
          </p:cNvPr>
          <p:cNvSpPr txBox="1"/>
          <p:nvPr/>
        </p:nvSpPr>
        <p:spPr>
          <a:xfrm>
            <a:off x="3662363" y="1706017"/>
            <a:ext cx="145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</a:t>
            </a:r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CA96C50B-0CE1-4C33-9966-B43B12C29836}"/>
              </a:ext>
            </a:extLst>
          </p:cNvPr>
          <p:cNvSpPr txBox="1"/>
          <p:nvPr/>
        </p:nvSpPr>
        <p:spPr>
          <a:xfrm>
            <a:off x="866775" y="3212903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bg-B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3D5A51C0-6079-42E4-A14C-4DF7F9D2B7AC}"/>
              </a:ext>
            </a:extLst>
          </p:cNvPr>
          <p:cNvSpPr txBox="1"/>
          <p:nvPr/>
        </p:nvSpPr>
        <p:spPr>
          <a:xfrm>
            <a:off x="3683793" y="3205133"/>
            <a:ext cx="122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E4AC6CB7-2EE1-4919-98AA-F2FFCD8AD2A1}"/>
              </a:ext>
            </a:extLst>
          </p:cNvPr>
          <p:cNvSpPr txBox="1"/>
          <p:nvPr/>
        </p:nvSpPr>
        <p:spPr>
          <a:xfrm>
            <a:off x="6600825" y="1764313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bg-B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0847769B-6AF8-4F5E-81F2-89A5502092B6}"/>
              </a:ext>
            </a:extLst>
          </p:cNvPr>
          <p:cNvSpPr txBox="1"/>
          <p:nvPr/>
        </p:nvSpPr>
        <p:spPr>
          <a:xfrm>
            <a:off x="6196016" y="3191915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bg-B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bg-BG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16047C2E-5ED7-4E75-8E86-F5189159A35D}"/>
              </a:ext>
            </a:extLst>
          </p:cNvPr>
          <p:cNvSpPr txBox="1"/>
          <p:nvPr/>
        </p:nvSpPr>
        <p:spPr>
          <a:xfrm>
            <a:off x="9096375" y="3185368"/>
            <a:ext cx="173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g-B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bg-B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24" name="Текстово поле 23">
            <a:extLst>
              <a:ext uri="{FF2B5EF4-FFF2-40B4-BE49-F238E27FC236}">
                <a16:creationId xmlns:a16="http://schemas.microsoft.com/office/drawing/2014/main" id="{A7464DF7-518C-45D3-885D-A70B8F935B35}"/>
              </a:ext>
            </a:extLst>
          </p:cNvPr>
          <p:cNvSpPr txBox="1"/>
          <p:nvPr/>
        </p:nvSpPr>
        <p:spPr>
          <a:xfrm>
            <a:off x="9505950" y="1773734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bg-B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ово поле 25">
            <a:extLst>
              <a:ext uri="{FF2B5EF4-FFF2-40B4-BE49-F238E27FC236}">
                <a16:creationId xmlns:a16="http://schemas.microsoft.com/office/drawing/2014/main" id="{84836DAB-C6AF-42E5-94C5-B3D5E80F478B}"/>
              </a:ext>
            </a:extLst>
          </p:cNvPr>
          <p:cNvSpPr txBox="1"/>
          <p:nvPr/>
        </p:nvSpPr>
        <p:spPr>
          <a:xfrm>
            <a:off x="2471738" y="4448801"/>
            <a:ext cx="1785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bg-B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ово поле 26">
            <a:extLst>
              <a:ext uri="{FF2B5EF4-FFF2-40B4-BE49-F238E27FC236}">
                <a16:creationId xmlns:a16="http://schemas.microsoft.com/office/drawing/2014/main" id="{FDB7AEB8-AEFB-430C-BF88-061237430EC0}"/>
              </a:ext>
            </a:extLst>
          </p:cNvPr>
          <p:cNvSpPr txBox="1"/>
          <p:nvPr/>
        </p:nvSpPr>
        <p:spPr>
          <a:xfrm>
            <a:off x="5219700" y="5799681"/>
            <a:ext cx="110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bg-B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ово поле 27">
            <a:extLst>
              <a:ext uri="{FF2B5EF4-FFF2-40B4-BE49-F238E27FC236}">
                <a16:creationId xmlns:a16="http://schemas.microsoft.com/office/drawing/2014/main" id="{4B6D4AC5-2978-49CA-BC3D-02B7AAA73D3A}"/>
              </a:ext>
            </a:extLst>
          </p:cNvPr>
          <p:cNvSpPr txBox="1"/>
          <p:nvPr/>
        </p:nvSpPr>
        <p:spPr>
          <a:xfrm>
            <a:off x="5126831" y="4483059"/>
            <a:ext cx="1290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</a:t>
            </a:r>
            <a:r>
              <a:rPr lang="bg-B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Текстово поле 28">
            <a:extLst>
              <a:ext uri="{FF2B5EF4-FFF2-40B4-BE49-F238E27FC236}">
                <a16:creationId xmlns:a16="http://schemas.microsoft.com/office/drawing/2014/main" id="{D544540B-A17C-47E5-9FC9-3841483E5A7E}"/>
              </a:ext>
            </a:extLst>
          </p:cNvPr>
          <p:cNvSpPr txBox="1"/>
          <p:nvPr/>
        </p:nvSpPr>
        <p:spPr>
          <a:xfrm>
            <a:off x="2888456" y="5716012"/>
            <a:ext cx="95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bg-B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bg-BG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Съединител &quot;права стрелка&quot; 30">
            <a:extLst>
              <a:ext uri="{FF2B5EF4-FFF2-40B4-BE49-F238E27FC236}">
                <a16:creationId xmlns:a16="http://schemas.microsoft.com/office/drawing/2014/main" id="{C2038A05-CD93-4E56-8F9F-1D7EE17BBD74}"/>
              </a:ext>
            </a:extLst>
          </p:cNvPr>
          <p:cNvCxnSpPr/>
          <p:nvPr/>
        </p:nvCxnSpPr>
        <p:spPr>
          <a:xfrm>
            <a:off x="2471738" y="2543175"/>
            <a:ext cx="892968" cy="66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Съединител &quot;права стрелка&quot; 32">
            <a:extLst>
              <a:ext uri="{FF2B5EF4-FFF2-40B4-BE49-F238E27FC236}">
                <a16:creationId xmlns:a16="http://schemas.microsoft.com/office/drawing/2014/main" id="{06EA4480-F8D6-42AD-B5DE-9A0672EF28B5}"/>
              </a:ext>
            </a:extLst>
          </p:cNvPr>
          <p:cNvCxnSpPr/>
          <p:nvPr/>
        </p:nvCxnSpPr>
        <p:spPr>
          <a:xfrm flipV="1">
            <a:off x="2609850" y="2543175"/>
            <a:ext cx="923925" cy="771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Съединител &quot;права стрелка&quot; 34">
            <a:extLst>
              <a:ext uri="{FF2B5EF4-FFF2-40B4-BE49-F238E27FC236}">
                <a16:creationId xmlns:a16="http://schemas.microsoft.com/office/drawing/2014/main" id="{06540E86-FB99-4AE2-BDD9-C796CAE88FE6}"/>
              </a:ext>
            </a:extLst>
          </p:cNvPr>
          <p:cNvCxnSpPr/>
          <p:nvPr/>
        </p:nvCxnSpPr>
        <p:spPr>
          <a:xfrm>
            <a:off x="7967666" y="2609849"/>
            <a:ext cx="1128709" cy="603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Съединител &quot;права стрелка&quot; 36">
            <a:extLst>
              <a:ext uri="{FF2B5EF4-FFF2-40B4-BE49-F238E27FC236}">
                <a16:creationId xmlns:a16="http://schemas.microsoft.com/office/drawing/2014/main" id="{7D934EE0-5ED5-453C-91B9-E1170CBB7764}"/>
              </a:ext>
            </a:extLst>
          </p:cNvPr>
          <p:cNvCxnSpPr/>
          <p:nvPr/>
        </p:nvCxnSpPr>
        <p:spPr>
          <a:xfrm flipH="1">
            <a:off x="7858125" y="2533754"/>
            <a:ext cx="1114425" cy="679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Съединител &quot;права стрелка&quot; 38">
            <a:extLst>
              <a:ext uri="{FF2B5EF4-FFF2-40B4-BE49-F238E27FC236}">
                <a16:creationId xmlns:a16="http://schemas.microsoft.com/office/drawing/2014/main" id="{77594A74-B2F3-4238-A98D-A11CFBF59128}"/>
              </a:ext>
            </a:extLst>
          </p:cNvPr>
          <p:cNvCxnSpPr/>
          <p:nvPr/>
        </p:nvCxnSpPr>
        <p:spPr>
          <a:xfrm flipH="1" flipV="1">
            <a:off x="4152900" y="5218242"/>
            <a:ext cx="638175" cy="581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Съединител &quot;права стрелка&quot; 40">
            <a:extLst>
              <a:ext uri="{FF2B5EF4-FFF2-40B4-BE49-F238E27FC236}">
                <a16:creationId xmlns:a16="http://schemas.microsoft.com/office/drawing/2014/main" id="{05BCB181-2587-4F9B-ABF3-BBA11131992A}"/>
              </a:ext>
            </a:extLst>
          </p:cNvPr>
          <p:cNvCxnSpPr/>
          <p:nvPr/>
        </p:nvCxnSpPr>
        <p:spPr>
          <a:xfrm flipH="1">
            <a:off x="4152900" y="5294858"/>
            <a:ext cx="638175" cy="504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4C6F06CD-11CD-46D3-90B5-F162F36435CF}"/>
              </a:ext>
            </a:extLst>
          </p:cNvPr>
          <p:cNvSpPr txBox="1"/>
          <p:nvPr/>
        </p:nvSpPr>
        <p:spPr>
          <a:xfrm>
            <a:off x="809625" y="1085851"/>
            <a:ext cx="9410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ли,  някой,  в,  има,  коша</a:t>
            </a: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––––––––   ––   –––––––––  ––  –––––––––– </a:t>
            </a:r>
          </a:p>
        </p:txBody>
      </p:sp>
      <p:cxnSp>
        <p:nvCxnSpPr>
          <p:cNvPr id="8" name="Право съединение 7">
            <a:extLst>
              <a:ext uri="{FF2B5EF4-FFF2-40B4-BE49-F238E27FC236}">
                <a16:creationId xmlns:a16="http://schemas.microsoft.com/office/drawing/2014/main" id="{4354890A-8095-44AB-AE68-ADB6938C862F}"/>
              </a:ext>
            </a:extLst>
          </p:cNvPr>
          <p:cNvCxnSpPr>
            <a:cxnSpLocks/>
          </p:cNvCxnSpPr>
          <p:nvPr/>
        </p:nvCxnSpPr>
        <p:spPr>
          <a:xfrm>
            <a:off x="933450" y="1704975"/>
            <a:ext cx="0" cy="685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11D72F40-02AD-4178-B351-5D489308ABD2}"/>
              </a:ext>
            </a:extLst>
          </p:cNvPr>
          <p:cNvSpPr/>
          <p:nvPr/>
        </p:nvSpPr>
        <p:spPr>
          <a:xfrm>
            <a:off x="8325513" y="1704975"/>
            <a:ext cx="419099" cy="752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9CC5D15-5A14-44A8-B2F9-A3EB97FD2650}"/>
              </a:ext>
            </a:extLst>
          </p:cNvPr>
          <p:cNvSpPr txBox="1"/>
          <p:nvPr/>
        </p:nvSpPr>
        <p:spPr>
          <a:xfrm>
            <a:off x="809625" y="2655511"/>
            <a:ext cx="826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ли някой в коша?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6F1CEE44-816E-4B4B-B8AD-A16D01F5C392}"/>
              </a:ext>
            </a:extLst>
          </p:cNvPr>
          <p:cNvSpPr txBox="1"/>
          <p:nvPr/>
        </p:nvSpPr>
        <p:spPr>
          <a:xfrm>
            <a:off x="809625" y="3583365"/>
            <a:ext cx="978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спират,  Влади,  край,  и,  влака,  Иво</a:t>
            </a: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––––––––  ––  ––––––  ––––––––  ––––––  –––––––  </a:t>
            </a: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3E5C165F-2458-411F-A8A6-8BE9253721ED}"/>
              </a:ext>
            </a:extLst>
          </p:cNvPr>
          <p:cNvSpPr/>
          <p:nvPr/>
        </p:nvSpPr>
        <p:spPr>
          <a:xfrm>
            <a:off x="8325514" y="1704975"/>
            <a:ext cx="419099" cy="752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842BA610-D621-4571-952F-E2D8352D73CF}"/>
              </a:ext>
            </a:extLst>
          </p:cNvPr>
          <p:cNvSpPr/>
          <p:nvPr/>
        </p:nvSpPr>
        <p:spPr>
          <a:xfrm>
            <a:off x="9567242" y="4188640"/>
            <a:ext cx="419099" cy="752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3" name="Право съединение 12">
            <a:extLst>
              <a:ext uri="{FF2B5EF4-FFF2-40B4-BE49-F238E27FC236}">
                <a16:creationId xmlns:a16="http://schemas.microsoft.com/office/drawing/2014/main" id="{BBE1E6A0-A880-4FDB-A475-60EA95091767}"/>
              </a:ext>
            </a:extLst>
          </p:cNvPr>
          <p:cNvCxnSpPr>
            <a:cxnSpLocks/>
          </p:cNvCxnSpPr>
          <p:nvPr/>
        </p:nvCxnSpPr>
        <p:spPr>
          <a:xfrm>
            <a:off x="928646" y="4221978"/>
            <a:ext cx="0" cy="685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аво съединение 13">
            <a:extLst>
              <a:ext uri="{FF2B5EF4-FFF2-40B4-BE49-F238E27FC236}">
                <a16:creationId xmlns:a16="http://schemas.microsoft.com/office/drawing/2014/main" id="{F8D8FFAC-E718-4358-9F06-2A9A9744A0AC}"/>
              </a:ext>
            </a:extLst>
          </p:cNvPr>
          <p:cNvCxnSpPr>
            <a:cxnSpLocks/>
          </p:cNvCxnSpPr>
          <p:nvPr/>
        </p:nvCxnSpPr>
        <p:spPr>
          <a:xfrm>
            <a:off x="3336069" y="4221978"/>
            <a:ext cx="0" cy="685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9A19B0B1-7BB5-4CE1-A68A-9C7D809CAE71}"/>
              </a:ext>
            </a:extLst>
          </p:cNvPr>
          <p:cNvSpPr txBox="1"/>
          <p:nvPr/>
        </p:nvSpPr>
        <p:spPr>
          <a:xfrm>
            <a:off x="809625" y="5395895"/>
            <a:ext cx="984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 и Иво спират край влака .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6905697B-BFB3-48CF-95DA-F9178C197CF6}"/>
              </a:ext>
            </a:extLst>
          </p:cNvPr>
          <p:cNvSpPr txBox="1"/>
          <p:nvPr/>
        </p:nvSpPr>
        <p:spPr>
          <a:xfrm>
            <a:off x="715617" y="206734"/>
            <a:ext cx="815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„Влакче от думи“: Подреди думите в изречения:</a:t>
            </a:r>
          </a:p>
        </p:txBody>
      </p:sp>
    </p:spTree>
    <p:extLst>
      <p:ext uri="{BB962C8B-B14F-4D97-AF65-F5344CB8AC3E}">
        <p14:creationId xmlns:p14="http://schemas.microsoft.com/office/powerpoint/2010/main" val="29957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CBC06A5B-DCEE-44AB-9B6D-D1BAB60115B6}"/>
              </a:ext>
            </a:extLst>
          </p:cNvPr>
          <p:cNvSpPr txBox="1"/>
          <p:nvPr/>
        </p:nvSpPr>
        <p:spPr>
          <a:xfrm>
            <a:off x="513684" y="246857"/>
            <a:ext cx="105052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„Чета и разбирам“ – подреди изреченията в текст: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 няколко т</a:t>
            </a:r>
            <a:r>
              <a:rPr lang="bg-B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думи.      Откъсна листо от фикуса.      Филип е фокусник.      Листото стана на фил</a:t>
            </a:r>
            <a:r>
              <a:rPr lang="bg-B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 </a:t>
            </a:r>
            <a:r>
              <a:rPr lang="bg-BG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bg-BG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bg-BG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ко.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A692115E-E728-4363-AD78-AA847EC957BB}"/>
              </a:ext>
            </a:extLst>
          </p:cNvPr>
          <p:cNvSpPr/>
          <p:nvPr/>
        </p:nvSpPr>
        <p:spPr>
          <a:xfrm>
            <a:off x="719862" y="1961285"/>
            <a:ext cx="419099" cy="5085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55721672-17CF-41EF-A767-1F320E82979A}"/>
              </a:ext>
            </a:extLst>
          </p:cNvPr>
          <p:cNvSpPr/>
          <p:nvPr/>
        </p:nvSpPr>
        <p:spPr>
          <a:xfrm>
            <a:off x="6409369" y="1951952"/>
            <a:ext cx="419099" cy="527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716FE62B-20B8-4AF3-B63E-560291D41D3A}"/>
              </a:ext>
            </a:extLst>
          </p:cNvPr>
          <p:cNvSpPr/>
          <p:nvPr/>
        </p:nvSpPr>
        <p:spPr>
          <a:xfrm>
            <a:off x="2312642" y="2535369"/>
            <a:ext cx="419099" cy="5085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     </a:t>
            </a: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EF40CBB-5EFD-4B2E-9EBA-F6E3056E7F26}"/>
              </a:ext>
            </a:extLst>
          </p:cNvPr>
          <p:cNvSpPr/>
          <p:nvPr/>
        </p:nvSpPr>
        <p:spPr>
          <a:xfrm>
            <a:off x="6665811" y="2524223"/>
            <a:ext cx="419099" cy="5085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56D9A0F0-C834-4475-9B64-1F737C427948}"/>
              </a:ext>
            </a:extLst>
          </p:cNvPr>
          <p:cNvSpPr txBox="1"/>
          <p:nvPr/>
        </p:nvSpPr>
        <p:spPr>
          <a:xfrm>
            <a:off x="2350678" y="2524223"/>
            <a:ext cx="33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C8A28FF6-1DCF-4E6A-9870-9A6943D544E0}"/>
              </a:ext>
            </a:extLst>
          </p:cNvPr>
          <p:cNvSpPr txBox="1"/>
          <p:nvPr/>
        </p:nvSpPr>
        <p:spPr>
          <a:xfrm>
            <a:off x="6409370" y="1974012"/>
            <a:ext cx="41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CF3FC1FC-9BAC-4008-A607-366AD8C59B52}"/>
              </a:ext>
            </a:extLst>
          </p:cNvPr>
          <p:cNvSpPr txBox="1"/>
          <p:nvPr/>
        </p:nvSpPr>
        <p:spPr>
          <a:xfrm>
            <a:off x="794327" y="1961285"/>
            <a:ext cx="344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EEE9A9CC-B1D0-42A1-9B64-925ABBFAF2FA}"/>
              </a:ext>
            </a:extLst>
          </p:cNvPr>
          <p:cNvSpPr txBox="1"/>
          <p:nvPr/>
        </p:nvSpPr>
        <p:spPr>
          <a:xfrm>
            <a:off x="6665810" y="2524223"/>
            <a:ext cx="419099" cy="59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FFE9FE79-12E0-4CAA-925E-902132A6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59" y="3429000"/>
            <a:ext cx="3268032" cy="32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4CB240B5-E2EF-4499-A79A-E3D392243D3A}"/>
              </a:ext>
            </a:extLst>
          </p:cNvPr>
          <p:cNvSpPr txBox="1"/>
          <p:nvPr/>
        </p:nvSpPr>
        <p:spPr>
          <a:xfrm>
            <a:off x="1216479" y="1485900"/>
            <a:ext cx="102706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Писане на главна ръкописна буква</a:t>
            </a:r>
          </a:p>
          <a:p>
            <a:pPr algn="ctr"/>
            <a:r>
              <a:rPr lang="bg-BG" sz="8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</p:spTree>
    <p:extLst>
      <p:ext uri="{BB962C8B-B14F-4D97-AF65-F5344CB8AC3E}">
        <p14:creationId xmlns:p14="http://schemas.microsoft.com/office/powerpoint/2010/main" val="151324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4F1413BA-DEB3-41FE-9290-4C6FBCE1FD9A}"/>
              </a:ext>
            </a:extLst>
          </p:cNvPr>
          <p:cNvSpPr txBox="1"/>
          <p:nvPr/>
        </p:nvSpPr>
        <p:spPr>
          <a:xfrm>
            <a:off x="612321" y="408213"/>
            <a:ext cx="114789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Подреди думите в изречение:</a:t>
            </a: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на,  отиде,  в,  Мишо,  Шумен,  гости,  гра</a:t>
            </a:r>
            <a:r>
              <a:rPr lang="bg-B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endParaRPr lang="bg-BG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––––––––  ––––––––  ––  –––––––  ––  –––––––   ––––––––––      </a:t>
            </a: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id="{1D07EB46-4166-4BAA-A3F3-95B3DF9A3673}"/>
              </a:ext>
            </a:extLst>
          </p:cNvPr>
          <p:cNvCxnSpPr>
            <a:cxnSpLocks/>
          </p:cNvCxnSpPr>
          <p:nvPr/>
        </p:nvCxnSpPr>
        <p:spPr>
          <a:xfrm>
            <a:off x="704850" y="2480582"/>
            <a:ext cx="0" cy="685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аво съединение 5">
            <a:extLst>
              <a:ext uri="{FF2B5EF4-FFF2-40B4-BE49-F238E27FC236}">
                <a16:creationId xmlns:a16="http://schemas.microsoft.com/office/drawing/2014/main" id="{9E018F71-A8D2-4E63-962D-2052665F4200}"/>
              </a:ext>
            </a:extLst>
          </p:cNvPr>
          <p:cNvCxnSpPr>
            <a:cxnSpLocks/>
          </p:cNvCxnSpPr>
          <p:nvPr/>
        </p:nvCxnSpPr>
        <p:spPr>
          <a:xfrm>
            <a:off x="8958943" y="2480582"/>
            <a:ext cx="0" cy="685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142D14F5-069F-47E9-BF40-E760C0AE66C0}"/>
              </a:ext>
            </a:extLst>
          </p:cNvPr>
          <p:cNvSpPr/>
          <p:nvPr/>
        </p:nvSpPr>
        <p:spPr>
          <a:xfrm>
            <a:off x="11068051" y="2447244"/>
            <a:ext cx="419099" cy="752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92E9687C-0D75-47AD-8D79-212955974100}"/>
              </a:ext>
            </a:extLst>
          </p:cNvPr>
          <p:cNvSpPr txBox="1"/>
          <p:nvPr/>
        </p:nvSpPr>
        <p:spPr>
          <a:xfrm>
            <a:off x="704850" y="3518807"/>
            <a:ext cx="108748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Мишо отиде на гости в град Шумен.</a:t>
            </a: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E9A0AF9D-ECEF-4F5C-8535-C482D7B195DA}"/>
              </a:ext>
            </a:extLst>
          </p:cNvPr>
          <p:cNvSpPr/>
          <p:nvPr/>
        </p:nvSpPr>
        <p:spPr>
          <a:xfrm>
            <a:off x="873972" y="4354168"/>
            <a:ext cx="539750" cy="118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552D4D8C-BB57-40FA-9FF4-D0B6E07C3FA3}"/>
              </a:ext>
            </a:extLst>
          </p:cNvPr>
          <p:cNvSpPr/>
          <p:nvPr/>
        </p:nvSpPr>
        <p:spPr>
          <a:xfrm>
            <a:off x="2043134" y="4931723"/>
            <a:ext cx="53975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0245257E-73EE-4072-AD14-6D87EA0137AB}"/>
              </a:ext>
            </a:extLst>
          </p:cNvPr>
          <p:cNvSpPr/>
          <p:nvPr/>
        </p:nvSpPr>
        <p:spPr>
          <a:xfrm>
            <a:off x="3103258" y="4939812"/>
            <a:ext cx="53975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062E813C-8D61-4A97-870F-82D222828949}"/>
              </a:ext>
            </a:extLst>
          </p:cNvPr>
          <p:cNvSpPr/>
          <p:nvPr/>
        </p:nvSpPr>
        <p:spPr>
          <a:xfrm>
            <a:off x="1427470" y="4931723"/>
            <a:ext cx="539750" cy="5969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id="{3A98F093-23E0-4402-B3A7-0C68B32F2853}"/>
              </a:ext>
            </a:extLst>
          </p:cNvPr>
          <p:cNvSpPr/>
          <p:nvPr/>
        </p:nvSpPr>
        <p:spPr>
          <a:xfrm>
            <a:off x="2563508" y="4931723"/>
            <a:ext cx="539750" cy="5969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cxnSp>
        <p:nvCxnSpPr>
          <p:cNvPr id="14" name="Право съединение 13">
            <a:extLst>
              <a:ext uri="{FF2B5EF4-FFF2-40B4-BE49-F238E27FC236}">
                <a16:creationId xmlns:a16="http://schemas.microsoft.com/office/drawing/2014/main" id="{616B4467-4CCD-4FFE-9804-FEF334FA634B}"/>
              </a:ext>
            </a:extLst>
          </p:cNvPr>
          <p:cNvCxnSpPr/>
          <p:nvPr/>
        </p:nvCxnSpPr>
        <p:spPr>
          <a:xfrm>
            <a:off x="1998684" y="4613316"/>
            <a:ext cx="6350" cy="93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D25ACC5C-E5B8-4632-AA38-197DEAFE5533}"/>
              </a:ext>
            </a:extLst>
          </p:cNvPr>
          <p:cNvSpPr txBox="1"/>
          <p:nvPr/>
        </p:nvSpPr>
        <p:spPr>
          <a:xfrm>
            <a:off x="557833" y="4106636"/>
            <a:ext cx="3483487" cy="169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5" name="Картина 14" descr="Картина, която съдържа планина, град, открито, природа&#10;&#10;Описанието е генерирано автоматично">
            <a:extLst>
              <a:ext uri="{FF2B5EF4-FFF2-40B4-BE49-F238E27FC236}">
                <a16:creationId xmlns:a16="http://schemas.microsoft.com/office/drawing/2014/main" id="{7A2E6CA4-9CAD-4B22-8F75-2C2F44AF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25" y="3969984"/>
            <a:ext cx="3842654" cy="26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149ED3F-3E0C-45FF-93A8-FAB28CF3148C}"/>
              </a:ext>
            </a:extLst>
          </p:cNvPr>
          <p:cNvSpPr txBox="1"/>
          <p:nvPr/>
        </p:nvSpPr>
        <p:spPr>
          <a:xfrm>
            <a:off x="285750" y="318407"/>
            <a:ext cx="11699421" cy="579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„Чета и разбирам: 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Подреди изреченията в текст. Постави заглавие на текста:</a:t>
            </a:r>
          </a:p>
          <a:p>
            <a:pPr>
              <a:lnSpc>
                <a:spcPct val="200000"/>
              </a:lnSpc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…</a:t>
            </a:r>
          </a:p>
          <a:p>
            <a:pPr>
              <a:lnSpc>
                <a:spcPct val="200000"/>
              </a:lnSpc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Има много ефекти и каскади.      С Ва</a:t>
            </a:r>
            <a:r>
              <a:rPr lang="bg-B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</a:t>
            </a:r>
            <a:r>
              <a:rPr lang="bg-B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сме на кино.</a:t>
            </a:r>
          </a:p>
          <a:p>
            <a:pPr>
              <a:lnSpc>
                <a:spcPct val="200000"/>
              </a:lnSpc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финала решаваме пак да го гледаме.      С интерес</a:t>
            </a:r>
          </a:p>
          <a:p>
            <a:pPr>
              <a:lnSpc>
                <a:spcPct val="200000"/>
              </a:lnSpc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следим д</a:t>
            </a:r>
            <a:r>
              <a:rPr lang="bg-B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bg-B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ствието.      Гледаме но</a:t>
            </a:r>
            <a:r>
              <a:rPr lang="bg-B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филм – фантастика.</a:t>
            </a:r>
          </a:p>
          <a:p>
            <a:pPr>
              <a:lnSpc>
                <a:spcPct val="200000"/>
              </a:lnSpc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Колко прекрасен ден беше днес!</a:t>
            </a: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0E6FE49E-37CD-44A9-AFAE-86140839A694}"/>
              </a:ext>
            </a:extLst>
          </p:cNvPr>
          <p:cNvSpPr/>
          <p:nvPr/>
        </p:nvSpPr>
        <p:spPr>
          <a:xfrm>
            <a:off x="285750" y="2481943"/>
            <a:ext cx="408214" cy="564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42B9F79A-5CFA-4EB2-81F5-FBB852842ADF}"/>
              </a:ext>
            </a:extLst>
          </p:cNvPr>
          <p:cNvSpPr/>
          <p:nvPr/>
        </p:nvSpPr>
        <p:spPr>
          <a:xfrm>
            <a:off x="5932715" y="2540837"/>
            <a:ext cx="419100" cy="604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373DB5F9-7473-4C00-89EA-50FCB68DD055}"/>
              </a:ext>
            </a:extLst>
          </p:cNvPr>
          <p:cNvSpPr/>
          <p:nvPr/>
        </p:nvSpPr>
        <p:spPr>
          <a:xfrm>
            <a:off x="285750" y="3428997"/>
            <a:ext cx="419100" cy="604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34D00F84-8B86-4971-9A96-CE326C8D4C84}"/>
              </a:ext>
            </a:extLst>
          </p:cNvPr>
          <p:cNvSpPr/>
          <p:nvPr/>
        </p:nvSpPr>
        <p:spPr>
          <a:xfrm>
            <a:off x="7698927" y="3511515"/>
            <a:ext cx="419100" cy="604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FE532E5F-13D0-4F49-8D9C-AE690BD93A1A}"/>
              </a:ext>
            </a:extLst>
          </p:cNvPr>
          <p:cNvSpPr/>
          <p:nvPr/>
        </p:nvSpPr>
        <p:spPr>
          <a:xfrm>
            <a:off x="3799116" y="4463676"/>
            <a:ext cx="419100" cy="604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BE409620-5F5F-42A3-82E5-7AB3808F3386}"/>
              </a:ext>
            </a:extLst>
          </p:cNvPr>
          <p:cNvSpPr/>
          <p:nvPr/>
        </p:nvSpPr>
        <p:spPr>
          <a:xfrm>
            <a:off x="285750" y="5402567"/>
            <a:ext cx="419100" cy="604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             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27635B53-3485-46D8-81F3-7904D8C1404A}"/>
              </a:ext>
            </a:extLst>
          </p:cNvPr>
          <p:cNvSpPr txBox="1"/>
          <p:nvPr/>
        </p:nvSpPr>
        <p:spPr>
          <a:xfrm>
            <a:off x="5932715" y="2540837"/>
            <a:ext cx="31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86BF7546-A935-4F3D-BAAD-01340B89F8E8}"/>
              </a:ext>
            </a:extLst>
          </p:cNvPr>
          <p:cNvSpPr txBox="1"/>
          <p:nvPr/>
        </p:nvSpPr>
        <p:spPr>
          <a:xfrm>
            <a:off x="3846740" y="4483494"/>
            <a:ext cx="32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27FE81DD-0B29-4953-9C6F-6E25507885BC}"/>
              </a:ext>
            </a:extLst>
          </p:cNvPr>
          <p:cNvSpPr txBox="1"/>
          <p:nvPr/>
        </p:nvSpPr>
        <p:spPr>
          <a:xfrm>
            <a:off x="285750" y="2475303"/>
            <a:ext cx="31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9B060A0A-DC04-4A6C-8D97-150C38E11756}"/>
              </a:ext>
            </a:extLst>
          </p:cNvPr>
          <p:cNvSpPr txBox="1"/>
          <p:nvPr/>
        </p:nvSpPr>
        <p:spPr>
          <a:xfrm>
            <a:off x="7698927" y="3521207"/>
            <a:ext cx="353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8FF71758-6F1F-4553-9E23-F04C1F541557}"/>
              </a:ext>
            </a:extLst>
          </p:cNvPr>
          <p:cNvSpPr txBox="1"/>
          <p:nvPr/>
        </p:nvSpPr>
        <p:spPr>
          <a:xfrm>
            <a:off x="285750" y="3486150"/>
            <a:ext cx="4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12F3E019-AE87-4359-A3CF-85717D6115A5}"/>
              </a:ext>
            </a:extLst>
          </p:cNvPr>
          <p:cNvSpPr txBox="1"/>
          <p:nvPr/>
        </p:nvSpPr>
        <p:spPr>
          <a:xfrm>
            <a:off x="285750" y="5431640"/>
            <a:ext cx="4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BFFB0510-C4F6-4B4A-90EA-357F93441E56}"/>
              </a:ext>
            </a:extLst>
          </p:cNvPr>
          <p:cNvSpPr txBox="1"/>
          <p:nvPr/>
        </p:nvSpPr>
        <p:spPr>
          <a:xfrm>
            <a:off x="3927019" y="1595962"/>
            <a:ext cx="4648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кино</a:t>
            </a:r>
          </a:p>
        </p:txBody>
      </p:sp>
    </p:spTree>
    <p:extLst>
      <p:ext uri="{BB962C8B-B14F-4D97-AF65-F5344CB8AC3E}">
        <p14:creationId xmlns:p14="http://schemas.microsoft.com/office/powerpoint/2010/main" val="14370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артина 10" descr="Картина, която съдържа текст, жълт&#10;&#10;Описанието е генерирано автоматично">
            <a:extLst>
              <a:ext uri="{FF2B5EF4-FFF2-40B4-BE49-F238E27FC236}">
                <a16:creationId xmlns:a16="http://schemas.microsoft.com/office/drawing/2014/main" id="{8627774A-613D-4AAA-BC36-58407327E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2" y="351064"/>
            <a:ext cx="3867211" cy="2204310"/>
          </a:xfrm>
          <a:prstGeom prst="rect">
            <a:avLst/>
          </a:prstGeom>
        </p:spPr>
      </p:pic>
      <p:pic>
        <p:nvPicPr>
          <p:cNvPr id="9" name="Картина 8" descr="Картина, която съдържа текст, открито, сграда, тухла&#10;&#10;Описанието е генерирано автоматично">
            <a:extLst>
              <a:ext uri="{FF2B5EF4-FFF2-40B4-BE49-F238E27FC236}">
                <a16:creationId xmlns:a16="http://schemas.microsoft.com/office/drawing/2014/main" id="{6DB12F08-1EE8-47CE-88BD-1B6F7EB10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2" y="2179591"/>
            <a:ext cx="3987761" cy="2661830"/>
          </a:xfrm>
          <a:prstGeom prst="rect">
            <a:avLst/>
          </a:prstGeom>
        </p:spPr>
      </p:pic>
      <p:pic>
        <p:nvPicPr>
          <p:cNvPr id="3" name="Картина 2" descr="Картина, която съдържа небе, открито, сграда, правителствена сграда&#10;&#10;Описанието е генерирано автоматично">
            <a:extLst>
              <a:ext uri="{FF2B5EF4-FFF2-40B4-BE49-F238E27FC236}">
                <a16:creationId xmlns:a16="http://schemas.microsoft.com/office/drawing/2014/main" id="{FD97BA90-8CE4-4FFC-8551-0A4523FC1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3" y="188657"/>
            <a:ext cx="3937979" cy="2559685"/>
          </a:xfrm>
          <a:prstGeom prst="rect">
            <a:avLst/>
          </a:prstGeom>
        </p:spPr>
      </p:pic>
      <p:pic>
        <p:nvPicPr>
          <p:cNvPr id="5" name="Картина 4" descr="Картина, която съдържа открито, сграда, къща&#10;&#10;Описанието е генерирано автоматично">
            <a:extLst>
              <a:ext uri="{FF2B5EF4-FFF2-40B4-BE49-F238E27FC236}">
                <a16:creationId xmlns:a16="http://schemas.microsoft.com/office/drawing/2014/main" id="{C664C2BD-3CBC-4D31-B284-7AF53AC68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6" y="3882933"/>
            <a:ext cx="4392784" cy="2350138"/>
          </a:xfrm>
          <a:prstGeom prst="rect">
            <a:avLst/>
          </a:prstGeom>
        </p:spPr>
      </p:pic>
      <p:pic>
        <p:nvPicPr>
          <p:cNvPr id="7" name="Картина 6" descr="Картина, която съдържа сграда, открито, къща, камък&#10;&#10;Описанието е генерирано автоматично">
            <a:extLst>
              <a:ext uri="{FF2B5EF4-FFF2-40B4-BE49-F238E27FC236}">
                <a16:creationId xmlns:a16="http://schemas.microsoft.com/office/drawing/2014/main" id="{5B7FA6DB-E8F2-478E-A653-63CD60619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03" y="4109658"/>
            <a:ext cx="3561501" cy="23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66F39898-451A-49D4-AF5B-84D2EDDB4261}"/>
              </a:ext>
            </a:extLst>
          </p:cNvPr>
          <p:cNvSpPr txBox="1"/>
          <p:nvPr/>
        </p:nvSpPr>
        <p:spPr>
          <a:xfrm>
            <a:off x="547007" y="253093"/>
            <a:ext cx="1101362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„Чета и разбирам“ – Подреди изреченията в текст, за да прочетеш писмото на Мишо.</a:t>
            </a: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аз съм добре – играя с приятели.       Здравейте, мили мамо и татко!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Понякога отиваме в гората за шипки и шишарки.       Баба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Шани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Дядо Тошо са добре.        Поздрави от мен, баба и дядо!       Пиша ви от 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Шумен.        Ваш син Мишо</a:t>
            </a: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0F2D4553-8AAE-4368-8201-D75C81D3C8B4}"/>
              </a:ext>
            </a:extLst>
          </p:cNvPr>
          <p:cNvSpPr/>
          <p:nvPr/>
        </p:nvSpPr>
        <p:spPr>
          <a:xfrm>
            <a:off x="427264" y="1681843"/>
            <a:ext cx="408214" cy="564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B1852F0B-F764-4E57-BDF2-43E80B70D78C}"/>
              </a:ext>
            </a:extLst>
          </p:cNvPr>
          <p:cNvSpPr/>
          <p:nvPr/>
        </p:nvSpPr>
        <p:spPr>
          <a:xfrm>
            <a:off x="6310993" y="1567543"/>
            <a:ext cx="408214" cy="564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BE1FF4DF-F017-4BD3-8F53-1C7CB2FAD925}"/>
              </a:ext>
            </a:extLst>
          </p:cNvPr>
          <p:cNvSpPr/>
          <p:nvPr/>
        </p:nvSpPr>
        <p:spPr>
          <a:xfrm>
            <a:off x="285750" y="2481943"/>
            <a:ext cx="408214" cy="564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196BBA47-9A24-4BF8-B0FD-BBB59DF14AC1}"/>
              </a:ext>
            </a:extLst>
          </p:cNvPr>
          <p:cNvSpPr/>
          <p:nvPr/>
        </p:nvSpPr>
        <p:spPr>
          <a:xfrm>
            <a:off x="8349343" y="2381251"/>
            <a:ext cx="408214" cy="564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  <a:p>
            <a:pPr algn="ctr"/>
            <a:r>
              <a:rPr lang="bg-BG" dirty="0"/>
              <a:t>      </a:t>
            </a: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F8DF9CEA-FF38-44E5-B56D-ED8CA533F6DE}"/>
              </a:ext>
            </a:extLst>
          </p:cNvPr>
          <p:cNvSpPr/>
          <p:nvPr/>
        </p:nvSpPr>
        <p:spPr>
          <a:xfrm>
            <a:off x="3924300" y="3287486"/>
            <a:ext cx="408214" cy="564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30B4170B-5EC9-4EB2-8261-EB3CF3AD8D16}"/>
              </a:ext>
            </a:extLst>
          </p:cNvPr>
          <p:cNvSpPr/>
          <p:nvPr/>
        </p:nvSpPr>
        <p:spPr>
          <a:xfrm>
            <a:off x="9165772" y="3277692"/>
            <a:ext cx="408214" cy="564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E9149848-BD26-4B7A-B4E5-DD88F1430DDD}"/>
              </a:ext>
            </a:extLst>
          </p:cNvPr>
          <p:cNvSpPr/>
          <p:nvPr/>
        </p:nvSpPr>
        <p:spPr>
          <a:xfrm>
            <a:off x="2005692" y="4152901"/>
            <a:ext cx="408214" cy="564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60948829-270D-480E-AF24-BD43B8D048AD}"/>
              </a:ext>
            </a:extLst>
          </p:cNvPr>
          <p:cNvSpPr txBox="1"/>
          <p:nvPr/>
        </p:nvSpPr>
        <p:spPr>
          <a:xfrm>
            <a:off x="6310993" y="1567543"/>
            <a:ext cx="4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DF675E23-1487-4CF1-95C6-4FFA8064B51F}"/>
              </a:ext>
            </a:extLst>
          </p:cNvPr>
          <p:cNvSpPr txBox="1"/>
          <p:nvPr/>
        </p:nvSpPr>
        <p:spPr>
          <a:xfrm>
            <a:off x="9165772" y="3347357"/>
            <a:ext cx="4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F9718063-CAA8-4BF8-8BD8-7D2B9793341E}"/>
              </a:ext>
            </a:extLst>
          </p:cNvPr>
          <p:cNvSpPr txBox="1"/>
          <p:nvPr/>
        </p:nvSpPr>
        <p:spPr>
          <a:xfrm>
            <a:off x="8349343" y="2481943"/>
            <a:ext cx="4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8CBC090A-B930-48D0-BF78-85F55F8FE914}"/>
              </a:ext>
            </a:extLst>
          </p:cNvPr>
          <p:cNvSpPr txBox="1"/>
          <p:nvPr/>
        </p:nvSpPr>
        <p:spPr>
          <a:xfrm>
            <a:off x="427264" y="1747157"/>
            <a:ext cx="4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8E9D20D5-5C7F-4ED1-AC2E-EA4B60542AB5}"/>
              </a:ext>
            </a:extLst>
          </p:cNvPr>
          <p:cNvSpPr txBox="1"/>
          <p:nvPr/>
        </p:nvSpPr>
        <p:spPr>
          <a:xfrm>
            <a:off x="285750" y="2588079"/>
            <a:ext cx="4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B409C8FC-8EFD-470A-BC9F-08D09AD2EC0F}"/>
              </a:ext>
            </a:extLst>
          </p:cNvPr>
          <p:cNvSpPr txBox="1"/>
          <p:nvPr/>
        </p:nvSpPr>
        <p:spPr>
          <a:xfrm>
            <a:off x="3924300" y="3347357"/>
            <a:ext cx="4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3A41EE9B-B2AF-46E9-873E-02CA8EB5C6EA}"/>
              </a:ext>
            </a:extLst>
          </p:cNvPr>
          <p:cNvSpPr txBox="1"/>
          <p:nvPr/>
        </p:nvSpPr>
        <p:spPr>
          <a:xfrm>
            <a:off x="2005692" y="4152901"/>
            <a:ext cx="4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641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306</Words>
  <Application>Microsoft Office PowerPoint</Application>
  <PresentationFormat>Широк екран</PresentationFormat>
  <Paragraphs>78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на Office</vt:lpstr>
      <vt:lpstr>Звук и буква Ш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Ш</dc:title>
  <dc:creator>Мария Н. Менова</dc:creator>
  <cp:lastModifiedBy>menova</cp:lastModifiedBy>
  <cp:revision>19</cp:revision>
  <dcterms:created xsi:type="dcterms:W3CDTF">2022-02-04T12:34:18Z</dcterms:created>
  <dcterms:modified xsi:type="dcterms:W3CDTF">2022-11-16T07:09:07Z</dcterms:modified>
</cp:coreProperties>
</file>