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7CF1A9-61DB-46BC-964E-A30BB91D5B2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8FA4DD-9214-4F0E-8940-B0D2000D3B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bg-BG" dirty="0" smtClean="0"/>
              <a:t>Здравословно хранене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3352800"/>
          </a:xfrm>
        </p:spPr>
        <p:txBody>
          <a:bodyPr>
            <a:normAutofit lnSpcReduction="10000"/>
          </a:bodyPr>
          <a:lstStyle/>
          <a:p>
            <a:r>
              <a:rPr lang="bg-BG" sz="3600" b="1" dirty="0" smtClean="0">
                <a:solidFill>
                  <a:schemeClr val="tx1"/>
                </a:solidFill>
              </a:rPr>
              <a:t>Как да растем здрави,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bg-BG" sz="3600" b="1" dirty="0" smtClean="0">
                <a:solidFill>
                  <a:schemeClr val="tx1"/>
                </a:solidFill>
              </a:rPr>
              <a:t>силни и умни?</a:t>
            </a:r>
          </a:p>
          <a:p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 smtClean="0">
              <a:solidFill>
                <a:schemeClr val="tx1"/>
              </a:solidFill>
            </a:endParaRPr>
          </a:p>
          <a:p>
            <a:pPr algn="l"/>
            <a:r>
              <a:rPr lang="bg-BG" sz="1500" b="1" dirty="0" smtClean="0">
                <a:solidFill>
                  <a:schemeClr val="tx1"/>
                </a:solidFill>
              </a:rPr>
              <a:t>Първо основно училище  </a:t>
            </a:r>
          </a:p>
          <a:p>
            <a:pPr algn="l"/>
            <a:r>
              <a:rPr lang="bg-BG" sz="1500" b="1" dirty="0" smtClean="0">
                <a:solidFill>
                  <a:schemeClr val="tx1"/>
                </a:solidFill>
              </a:rPr>
              <a:t>,,Св. Св. Кирил и Методий“</a:t>
            </a:r>
          </a:p>
          <a:p>
            <a:pPr algn="l"/>
            <a:r>
              <a:rPr lang="bg-BG" sz="1500" b="1" dirty="0" smtClean="0">
                <a:solidFill>
                  <a:schemeClr val="tx1"/>
                </a:solidFill>
              </a:rPr>
              <a:t>Гр. Гоце Делчев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ru-RU" b="1" dirty="0" smtClean="0"/>
              <a:t>Мазнините са резервен </a:t>
            </a:r>
            <a:r>
              <a:rPr lang="ru-RU" b="1" dirty="0"/>
              <a:t>източник на енергия. </a:t>
            </a:r>
            <a:r>
              <a:rPr lang="ru-RU" b="1" dirty="0" smtClean="0"/>
              <a:t>(Подкожната </a:t>
            </a:r>
            <a:r>
              <a:rPr lang="ru-RU" b="1" dirty="0"/>
              <a:t>мазнина е добър </a:t>
            </a:r>
            <a:r>
              <a:rPr lang="ru-RU" b="1" dirty="0" smtClean="0"/>
              <a:t>топлоизолатор)</a:t>
            </a:r>
            <a:endParaRPr lang="ru-RU" dirty="0"/>
          </a:p>
          <a:p>
            <a:r>
              <a:rPr lang="ru-RU" b="1" dirty="0" smtClean="0"/>
              <a:t>Мазнини набавяме </a:t>
            </a:r>
          </a:p>
          <a:p>
            <a:pPr marL="0" indent="0">
              <a:buNone/>
            </a:pPr>
            <a:r>
              <a:rPr lang="ru-RU" b="1" dirty="0" smtClean="0"/>
              <a:t>   от краве </a:t>
            </a:r>
            <a:r>
              <a:rPr lang="ru-RU" b="1" dirty="0"/>
              <a:t>масло,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сметана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тлъсто </a:t>
            </a:r>
            <a:r>
              <a:rPr lang="ru-RU" b="1" dirty="0"/>
              <a:t>месо, </a:t>
            </a:r>
            <a:r>
              <a:rPr lang="ru-RU" b="1" dirty="0" smtClean="0"/>
              <a:t>олио</a:t>
            </a:r>
            <a:r>
              <a:rPr lang="bg-BG" b="1" dirty="0" smtClean="0"/>
              <a:t>.</a:t>
            </a:r>
            <a:r>
              <a:rPr lang="ru-RU" dirty="0" smtClean="0"/>
              <a:t>     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м</a:t>
            </a:r>
            <a:r>
              <a:rPr lang="bg-BG" sz="3600" b="1" dirty="0" smtClean="0"/>
              <a:t>азнини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0"/>
            <a:ext cx="24003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4343401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Калцият прави костите </a:t>
            </a:r>
            <a:r>
              <a:rPr lang="ru-RU" b="1" dirty="0" smtClean="0"/>
              <a:t>здрави.</a:t>
            </a:r>
          </a:p>
          <a:p>
            <a:r>
              <a:rPr lang="ru-RU" b="1" dirty="0" smtClean="0"/>
              <a:t>Калций получаваме от  млякото и </a:t>
            </a:r>
          </a:p>
          <a:p>
            <a:pPr marL="0" indent="0">
              <a:buNone/>
            </a:pPr>
            <a:r>
              <a:rPr lang="ru-RU" b="1" dirty="0" smtClean="0"/>
              <a:t>     млечните продукти. </a:t>
            </a:r>
          </a:p>
          <a:p>
            <a:r>
              <a:rPr lang="ru-RU" b="1" dirty="0" smtClean="0"/>
              <a:t>Желязо получаваме от  </a:t>
            </a:r>
            <a:r>
              <a:rPr lang="ru-RU" b="1" dirty="0"/>
              <a:t>яйца, </a:t>
            </a:r>
            <a:r>
              <a:rPr lang="ru-RU" b="1" dirty="0" smtClean="0"/>
              <a:t>хляб,                          коприва.</a:t>
            </a:r>
            <a:endParaRPr lang="ru-RU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м</a:t>
            </a:r>
            <a:r>
              <a:rPr lang="bg-BG" sz="3600" b="1" dirty="0" smtClean="0"/>
              <a:t>инерали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81238"/>
            <a:ext cx="2230104" cy="179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283372" cy="1989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72447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62201"/>
            <a:ext cx="7408333" cy="2895600"/>
          </a:xfrm>
        </p:spPr>
        <p:txBody>
          <a:bodyPr/>
          <a:lstStyle/>
          <a:p>
            <a:r>
              <a:rPr lang="ru-RU" b="1" dirty="0" smtClean="0"/>
              <a:t>Водата разтваря </a:t>
            </a:r>
            <a:r>
              <a:rPr lang="ru-RU" b="1" dirty="0"/>
              <a:t>хранителните вещества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Набавяме я чрез вода </a:t>
            </a:r>
            <a:r>
              <a:rPr lang="ru-RU" b="1" dirty="0"/>
              <a:t>за пиене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/>
              <a:t>напитки, </a:t>
            </a:r>
            <a:r>
              <a:rPr lang="ru-RU" b="1" dirty="0" smtClean="0"/>
              <a:t>плодове.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Пийте повече вода!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Водата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3200"/>
            <a:ext cx="213994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5800"/>
            <a:ext cx="2746084" cy="203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2743200" cy="21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97540"/>
            <a:ext cx="7408333" cy="345069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/>
              <a:t>За нормалното хранене от голямо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значение </a:t>
            </a:r>
            <a:r>
              <a:rPr lang="ru-RU" b="1" dirty="0"/>
              <a:t>е и състоянието на зъбите</a:t>
            </a:r>
            <a:r>
              <a:rPr lang="ru-RU" b="1" dirty="0" smtClean="0"/>
              <a:t>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/>
              <a:t>Още за правилното хранене -</a:t>
            </a:r>
            <a:br>
              <a:rPr lang="bg-BG" sz="3200" b="1" dirty="0" smtClean="0"/>
            </a:br>
            <a:r>
              <a:rPr lang="bg-BG" sz="3200" b="1" dirty="0" smtClean="0"/>
              <a:t>здравите зъби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00401"/>
            <a:ext cx="1447800" cy="1497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18843"/>
            <a:ext cx="3581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97558"/>
            <a:ext cx="3564390" cy="23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Редовно посещавайте  </a:t>
            </a:r>
            <a:r>
              <a:rPr lang="ru-RU" b="1" dirty="0"/>
              <a:t>стоматолог.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 smtClean="0"/>
              <a:t>Здравите зъби</a:t>
            </a:r>
            <a:r>
              <a:rPr lang="bg-BG" dirty="0" smtClean="0"/>
              <a:t>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44" y="3276600"/>
            <a:ext cx="3352801" cy="2513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06091"/>
            <a:ext cx="3563434" cy="2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1"/>
            <a:ext cx="7408333" cy="2590800"/>
          </a:xfrm>
        </p:spPr>
        <p:txBody>
          <a:bodyPr/>
          <a:lstStyle/>
          <a:p>
            <a:r>
              <a:rPr lang="ru-RU" b="1" dirty="0"/>
              <a:t>Трябва </a:t>
            </a:r>
            <a:r>
              <a:rPr lang="ru-RU" b="1" dirty="0" smtClean="0"/>
              <a:t>редовно да </a:t>
            </a:r>
            <a:r>
              <a:rPr lang="ru-RU" b="1" dirty="0"/>
              <a:t>се полагат грижи </a:t>
            </a:r>
            <a:r>
              <a:rPr lang="ru-RU" b="1" dirty="0" smtClean="0"/>
              <a:t>за</a:t>
            </a:r>
            <a:r>
              <a:rPr lang="bg-BG" b="1" dirty="0" smtClean="0"/>
              <a:t> </a:t>
            </a:r>
            <a:r>
              <a:rPr lang="ru-RU" b="1" dirty="0" smtClean="0"/>
              <a:t>зъбите: </a:t>
            </a:r>
            <a:r>
              <a:rPr lang="ru-RU" b="1" dirty="0"/>
              <a:t>да се мият сутрин и вечер; да се ограничи консумацията на захар, сладкиши и шоколад; храната да е нито много топла, нито много студена.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Здравите зъби</a:t>
            </a:r>
            <a:r>
              <a:rPr lang="bg-BG" sz="3600" dirty="0" smtClean="0"/>
              <a:t>...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05745"/>
            <a:ext cx="3429000" cy="233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91000"/>
            <a:ext cx="3328416" cy="2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ctr">
              <a:buNone/>
            </a:pPr>
            <a:r>
              <a:rPr lang="ru-RU" b="1" dirty="0" smtClean="0"/>
              <a:t>Преди </a:t>
            </a:r>
            <a:r>
              <a:rPr lang="ru-RU" b="1" dirty="0"/>
              <a:t>хранене:</a:t>
            </a:r>
          </a:p>
          <a:p>
            <a:r>
              <a:rPr lang="ru-RU" b="1" dirty="0"/>
              <a:t>М</a:t>
            </a:r>
            <a:r>
              <a:rPr lang="ru-RU" b="1" dirty="0" smtClean="0"/>
              <a:t>ием ръцете си.</a:t>
            </a:r>
            <a:endParaRPr lang="ru-RU" b="1" dirty="0"/>
          </a:p>
          <a:p>
            <a:r>
              <a:rPr lang="ru-RU" b="1" dirty="0"/>
              <a:t>М</a:t>
            </a:r>
            <a:r>
              <a:rPr lang="ru-RU" b="1" dirty="0" smtClean="0"/>
              <a:t>ием </a:t>
            </a:r>
            <a:r>
              <a:rPr lang="ru-RU" b="1" dirty="0"/>
              <a:t>плодовете и </a:t>
            </a:r>
            <a:r>
              <a:rPr lang="ru-RU" b="1" dirty="0" smtClean="0"/>
              <a:t>зеленчуците.</a:t>
            </a:r>
            <a:endParaRPr lang="ru-RU" b="1" dirty="0"/>
          </a:p>
          <a:p>
            <a:r>
              <a:rPr lang="ru-RU" b="1" dirty="0"/>
              <a:t>П</a:t>
            </a:r>
            <a:r>
              <a:rPr lang="ru-RU" b="1" dirty="0" smtClean="0"/>
              <a:t>одреждаме масата.</a:t>
            </a:r>
            <a:endParaRPr lang="ru-RU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Правила за хранене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19400"/>
            <a:ext cx="2667001" cy="2000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55" y="4419600"/>
            <a:ext cx="2825412" cy="1902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24400"/>
            <a:ext cx="2895600" cy="19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060">
            <a:off x="4650919" y="3755228"/>
            <a:ext cx="3680699" cy="26697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 smtClean="0"/>
              <a:t>Избягваме разговори.</a:t>
            </a:r>
            <a:endParaRPr lang="ru-RU" b="1" dirty="0"/>
          </a:p>
          <a:p>
            <a:r>
              <a:rPr lang="ru-RU" b="1" dirty="0"/>
              <a:t>Ядем </a:t>
            </a:r>
            <a:r>
              <a:rPr lang="ru-RU" b="1" dirty="0" smtClean="0"/>
              <a:t>бавно.</a:t>
            </a:r>
            <a:endParaRPr lang="ru-RU" b="1" dirty="0"/>
          </a:p>
          <a:p>
            <a:r>
              <a:rPr lang="ru-RU" b="1" dirty="0"/>
              <a:t>Изчакваме всички да се нахранят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за да станем от </a:t>
            </a:r>
            <a:r>
              <a:rPr lang="ru-RU" b="1" dirty="0" smtClean="0"/>
              <a:t>масата.</a:t>
            </a:r>
            <a:endParaRPr lang="ru-RU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По време на хранене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43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 smtClean="0"/>
              <a:t>Почистваме масата.</a:t>
            </a:r>
            <a:endParaRPr lang="ru-RU" b="1" dirty="0"/>
          </a:p>
          <a:p>
            <a:r>
              <a:rPr lang="ru-RU" b="1" dirty="0"/>
              <a:t>Измиваме </a:t>
            </a:r>
            <a:r>
              <a:rPr lang="ru-RU" b="1" dirty="0" smtClean="0"/>
              <a:t>ръцете и приборите.</a:t>
            </a:r>
            <a:endParaRPr lang="ru-RU" b="1" dirty="0"/>
          </a:p>
          <a:p>
            <a:r>
              <a:rPr lang="ru-RU" b="1" dirty="0"/>
              <a:t>Измиваме </a:t>
            </a:r>
            <a:r>
              <a:rPr lang="ru-RU" b="1" dirty="0" smtClean="0"/>
              <a:t>зъбите.</a:t>
            </a:r>
            <a:endParaRPr lang="ru-RU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След хранене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21">
            <a:off x="5715000" y="2474112"/>
            <a:ext cx="2819400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/>
              <a:t>За да бъдете с нормално тегло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/>
              <a:t>добро здраве и самочувствие,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бъдете </a:t>
            </a:r>
            <a:r>
              <a:rPr lang="ru-RU" b="1" dirty="0"/>
              <a:t>физически </a:t>
            </a:r>
            <a:r>
              <a:rPr lang="ru-RU" b="1" dirty="0" smtClean="0"/>
              <a:t>активни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поне един час всеки ден.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Храна + спорт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46927"/>
            <a:ext cx="3308764" cy="3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Ще отговорите като под всяка цифра напишете съответната буква от азбуката: 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Кое е най – голямото богатство на света?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69476"/>
              </p:ext>
            </p:extLst>
          </p:nvPr>
        </p:nvGraphicFramePr>
        <p:xfrm>
          <a:off x="838200" y="4038600"/>
          <a:ext cx="7162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"/>
                <a:gridCol w="895350"/>
                <a:gridCol w="895350"/>
                <a:gridCol w="856840"/>
                <a:gridCol w="933860"/>
                <a:gridCol w="895350"/>
                <a:gridCol w="895350"/>
                <a:gridCol w="895350"/>
              </a:tblGrid>
              <a:tr h="40978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  </a:t>
                      </a:r>
                      <a:r>
                        <a:rPr lang="bg-BG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  15</a:t>
                      </a:r>
                      <a:endParaRPr lang="en-US" sz="2800" dirty="0"/>
                    </a:p>
                  </a:txBody>
                  <a:tcPr/>
                </a:tc>
              </a:tr>
              <a:tr h="428414">
                <a:tc>
                  <a:txBody>
                    <a:bodyPr/>
                    <a:lstStyle/>
                    <a:p>
                      <a:pPr algn="ctr"/>
                      <a:r>
                        <a:rPr lang="bg-BG" sz="3200" dirty="0" smtClean="0"/>
                        <a:t>з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д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р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а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е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т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о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75691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90091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400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68091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0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24600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62800" y="46482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Физическата активност трябва да бъде удоволствие и забавление.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Помнете!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0"/>
            <a:ext cx="3556001" cy="2667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886200"/>
            <a:ext cx="3332781" cy="25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/>
          <a:lstStyle/>
          <a:p>
            <a:r>
              <a:rPr lang="ru-RU" b="1" dirty="0"/>
              <a:t>Ходете пеша, играйте и спортувайте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по възможност на открито.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И още...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81662"/>
            <a:ext cx="2739180" cy="204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3798218"/>
            <a:ext cx="2895599" cy="2183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Намалете времето, прекарано пред телевизора и компютъра.</a:t>
            </a:r>
            <a:endParaRPr lang="ru-RU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Полезен съвет!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86875"/>
            <a:ext cx="2896447" cy="197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9000"/>
            <a:ext cx="3012753" cy="227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67818"/>
            <a:ext cx="3048000" cy="21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Знаят всички земни твари: </a:t>
            </a:r>
          </a:p>
          <a:p>
            <a:pPr marL="0" indent="0">
              <a:buNone/>
            </a:pPr>
            <a:r>
              <a:rPr lang="ru-RU" sz="2800" b="1" dirty="0" smtClean="0"/>
              <a:t>не е огън тя, а пари.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Що е то</a:t>
            </a:r>
            <a:r>
              <a:rPr lang="ru-RU" sz="2800" b="1" dirty="0"/>
              <a:t>?</a:t>
            </a:r>
            <a:endParaRPr lang="ru-RU" sz="2800" b="1" dirty="0" smtClean="0"/>
          </a:p>
          <a:p>
            <a:pPr marL="0" indent="0">
              <a:buNone/>
            </a:pPr>
            <a:endParaRPr lang="bg-BG" sz="2800" b="1" dirty="0" smtClean="0"/>
          </a:p>
          <a:p>
            <a:pPr marL="0" indent="0">
              <a:buNone/>
            </a:pPr>
            <a:r>
              <a:rPr lang="bg-BG" sz="2800" b="1" dirty="0" smtClean="0"/>
              <a:t>Гладко, бяло, без дупка</a:t>
            </a:r>
          </a:p>
          <a:p>
            <a:pPr marL="0" indent="0">
              <a:buNone/>
            </a:pPr>
            <a:r>
              <a:rPr lang="bg-BG" sz="2800" b="1" dirty="0" smtClean="0"/>
              <a:t>Стената му от черупка.</a:t>
            </a:r>
          </a:p>
          <a:p>
            <a:pPr marL="0" indent="0">
              <a:buNone/>
            </a:pPr>
            <a:r>
              <a:rPr lang="bg-BG" sz="2800" b="1" dirty="0" smtClean="0"/>
              <a:t>Що е то?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/>
              <a:t>Г</a:t>
            </a:r>
            <a:r>
              <a:rPr lang="bg-BG" sz="3200" b="1" dirty="0" smtClean="0"/>
              <a:t>атанки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2667000"/>
            <a:ext cx="2531533" cy="1752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4876800"/>
            <a:ext cx="2353735" cy="17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i="1" dirty="0" smtClean="0"/>
              <a:t>Правилното хранене е здраве ,</a:t>
            </a:r>
          </a:p>
          <a:p>
            <a:pPr marL="0" indent="0">
              <a:buNone/>
            </a:pPr>
            <a:r>
              <a:rPr lang="bg-BG" b="1" i="1" dirty="0" smtClean="0"/>
              <a:t> а здравето е живот!</a:t>
            </a: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i="1" u="sng" dirty="0" smtClean="0"/>
              <a:t>Запомнете!</a:t>
            </a:r>
            <a:endParaRPr lang="en-US" sz="36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2362200" cy="301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8" y="3657600"/>
            <a:ext cx="2514600" cy="30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Винаги можете да говорите с вашите учители за здравословното хранене.</a:t>
            </a:r>
          </a:p>
          <a:p>
            <a:r>
              <a:rPr lang="bg-BG" dirty="0" smtClean="0"/>
              <a:t>Можете да потърсите информация в интернет.</a:t>
            </a:r>
          </a:p>
          <a:p>
            <a:r>
              <a:rPr lang="bg-BG" dirty="0" smtClean="0"/>
              <a:t>Можете да говорите с родителите си.</a:t>
            </a:r>
          </a:p>
          <a:p>
            <a:r>
              <a:rPr lang="bg-BG" dirty="0" smtClean="0"/>
              <a:t>Можете да участвате в изложби,конкурси и други училищни и извънучилищни мероприятия, свързани със здравословното хранене.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 </a:t>
            </a:r>
            <a:r>
              <a:rPr lang="bg-BG" sz="3600" b="1" i="1" dirty="0" smtClean="0"/>
              <a:t>забравяйте!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2452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 smtClean="0"/>
              <a:t>Янка Терзиева</a:t>
            </a:r>
          </a:p>
          <a:p>
            <a:pPr marL="0" indent="0" algn="ctr">
              <a:buNone/>
            </a:pPr>
            <a:r>
              <a:rPr lang="bg-BG" dirty="0" smtClean="0"/>
              <a:t>Главен учител в начален етап </a:t>
            </a:r>
          </a:p>
          <a:p>
            <a:pPr marL="0" indent="0" algn="ctr">
              <a:buNone/>
            </a:pPr>
            <a:r>
              <a:rPr lang="bg-BG" dirty="0" smtClean="0"/>
              <a:t>на основното образование </a:t>
            </a:r>
          </a:p>
          <a:p>
            <a:pPr marL="0" indent="0" algn="ctr">
              <a:buNone/>
            </a:pPr>
            <a:r>
              <a:rPr lang="bg-BG" dirty="0"/>
              <a:t>в</a:t>
            </a:r>
            <a:r>
              <a:rPr lang="bg-BG" smtClean="0"/>
              <a:t> </a:t>
            </a:r>
            <a:r>
              <a:rPr lang="bg-BG" dirty="0" smtClean="0"/>
              <a:t>Първо основно училище </a:t>
            </a:r>
          </a:p>
          <a:p>
            <a:pPr marL="0" indent="0" algn="ctr">
              <a:buNone/>
            </a:pPr>
            <a:r>
              <a:rPr lang="bg-BG" dirty="0" smtClean="0"/>
              <a:t>,,Св. Св. Кирил и Методий“</a:t>
            </a:r>
          </a:p>
          <a:p>
            <a:pPr marL="0" indent="0" algn="ctr">
              <a:buNone/>
            </a:pPr>
            <a:r>
              <a:rPr lang="bg-BG" dirty="0"/>
              <a:t>г</a:t>
            </a:r>
            <a:r>
              <a:rPr lang="bg-BG" dirty="0" smtClean="0"/>
              <a:t>рад Гоце Делчев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Презентацията подготви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9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Храната е източник на енергия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bg-BG" sz="3600" b="1" dirty="0" smtClean="0"/>
              <a:t>за нашето тяло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3502271" cy="2493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91000"/>
            <a:ext cx="3429000" cy="22050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en-US" b="1" i="1" dirty="0"/>
              <a:t>T</a:t>
            </a:r>
            <a:r>
              <a:rPr lang="ru-RU" sz="3000" b="1" i="1" dirty="0"/>
              <a:t>рябва да се  храните здравословно</a:t>
            </a:r>
            <a:r>
              <a:rPr lang="ru-RU" sz="3000" b="1" i="1" dirty="0" smtClean="0"/>
              <a:t>!</a:t>
            </a:r>
            <a:endParaRPr lang="en-US" sz="3000" b="1" i="1" dirty="0" smtClean="0"/>
          </a:p>
          <a:p>
            <a:pPr marL="0" indent="0">
              <a:buNone/>
            </a:pPr>
            <a:endParaRPr lang="en-US" b="1" i="1" dirty="0"/>
          </a:p>
          <a:p>
            <a:r>
              <a:rPr lang="ru-RU" sz="2600" b="1" i="1" dirty="0" smtClean="0"/>
              <a:t>За </a:t>
            </a:r>
            <a:r>
              <a:rPr lang="ru-RU" sz="2600" b="1" i="1" dirty="0"/>
              <a:t>да растете здрави </a:t>
            </a:r>
            <a:endParaRPr lang="ru-RU" sz="2600" b="1" i="1" dirty="0" smtClean="0"/>
          </a:p>
          <a:p>
            <a:pPr marL="0" indent="0">
              <a:buNone/>
            </a:pPr>
            <a:r>
              <a:rPr lang="en-US" sz="2600" b="1" i="1" dirty="0" smtClean="0"/>
              <a:t>    </a:t>
            </a:r>
            <a:r>
              <a:rPr lang="ru-RU" sz="2600" b="1" i="1" dirty="0" smtClean="0"/>
              <a:t>и </a:t>
            </a:r>
            <a:r>
              <a:rPr lang="ru-RU" sz="2600" b="1" i="1" dirty="0"/>
              <a:t>силни, </a:t>
            </a:r>
            <a:r>
              <a:rPr lang="ru-RU" sz="2600" b="1" i="1" dirty="0" smtClean="0"/>
              <a:t>бързи </a:t>
            </a:r>
            <a:r>
              <a:rPr lang="ru-RU" sz="2600" b="1" i="1" dirty="0"/>
              <a:t>и </a:t>
            </a:r>
            <a:r>
              <a:rPr lang="ru-RU" sz="2600" b="1" i="1" dirty="0" smtClean="0"/>
              <a:t>смели.</a:t>
            </a:r>
            <a:endParaRPr lang="en-US" sz="2600" b="1" i="1" dirty="0" smtClean="0"/>
          </a:p>
          <a:p>
            <a:r>
              <a:rPr lang="ru-RU" sz="2600" b="1" i="1" dirty="0" smtClean="0"/>
              <a:t>За да запомняте</a:t>
            </a:r>
          </a:p>
          <a:p>
            <a:pPr marL="0" indent="0">
              <a:buNone/>
            </a:pPr>
            <a:r>
              <a:rPr lang="ru-RU" sz="2600" b="1" i="1" dirty="0" smtClean="0"/>
              <a:t>    по-лесно уроците  </a:t>
            </a:r>
          </a:p>
          <a:p>
            <a:pPr marL="0" indent="0">
              <a:buNone/>
            </a:pPr>
            <a:r>
              <a:rPr lang="ru-RU" sz="2600" b="1" i="1" dirty="0" smtClean="0"/>
              <a:t>    в училище</a:t>
            </a:r>
            <a:r>
              <a:rPr lang="en-US" sz="2600" b="1" i="1" dirty="0" smtClean="0"/>
              <a:t>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Храните </a:t>
            </a:r>
            <a:r>
              <a:rPr lang="ru-RU" b="1" i="1" dirty="0"/>
              <a:t>приемайте нито много, нито малко, а колкото ви е необходимо.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Златни правила!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35814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895601"/>
            <a:ext cx="3284209" cy="25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Консумирайте разнообразни храни – от всичките групи в пирамидата, в </a:t>
            </a:r>
            <a:r>
              <a:rPr lang="bg-BG" b="1" i="1" dirty="0" smtClean="0"/>
              <a:t>опре</a:t>
            </a:r>
            <a:r>
              <a:rPr lang="ru-RU" b="1" i="1" dirty="0" smtClean="0"/>
              <a:t>делено </a:t>
            </a:r>
            <a:r>
              <a:rPr lang="ru-RU" b="1" i="1" dirty="0"/>
              <a:t>количество за деня.</a:t>
            </a:r>
            <a:endParaRPr lang="ru-RU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Златни правила!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61593"/>
            <a:ext cx="3429000" cy="3028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3717104"/>
            <a:ext cx="1729579" cy="29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4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Хранете се 5 пъти на </a:t>
            </a:r>
            <a:r>
              <a:rPr lang="ru-RU" b="1" i="1" dirty="0" smtClean="0"/>
              <a:t>ден,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като </a:t>
            </a:r>
            <a:r>
              <a:rPr lang="ru-RU" b="1" i="1" dirty="0"/>
              <a:t>приемате </a:t>
            </a:r>
            <a:r>
              <a:rPr lang="ru-RU" b="1" i="1" dirty="0" smtClean="0"/>
              <a:t>храната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в определени </a:t>
            </a:r>
            <a:r>
              <a:rPr lang="ru-RU" b="1" i="1" dirty="0"/>
              <a:t>часове. </a:t>
            </a: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r>
              <a:rPr lang="ru-RU" b="1" i="1" dirty="0" smtClean="0"/>
              <a:t>Не пропускайте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сутрешната </a:t>
            </a:r>
            <a:r>
              <a:rPr lang="ru-RU" b="1" i="1" dirty="0"/>
              <a:t>закуска.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Златни правила!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1567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05001"/>
            <a:ext cx="7408333" cy="2590800"/>
          </a:xfrm>
        </p:spPr>
        <p:txBody>
          <a:bodyPr/>
          <a:lstStyle/>
          <a:p>
            <a:pPr marL="0" indent="0" algn="ctr">
              <a:buNone/>
            </a:pPr>
            <a:r>
              <a:rPr lang="bg-BG" b="1" dirty="0" smtClean="0"/>
              <a:t>Витамини </a:t>
            </a:r>
            <a:endParaRPr lang="en-US" dirty="0" smtClean="0"/>
          </a:p>
          <a:p>
            <a:r>
              <a:rPr lang="ru-RU" b="1" dirty="0" smtClean="0"/>
              <a:t>Подпомагат </a:t>
            </a:r>
            <a:r>
              <a:rPr lang="ru-RU" b="1" dirty="0"/>
              <a:t>жизнените процеси. </a:t>
            </a:r>
            <a:r>
              <a:rPr lang="ru-RU" b="1" dirty="0" smtClean="0"/>
              <a:t>Укрепват здравето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smtClean="0"/>
              <a:t>Ще ги открием в плодове</a:t>
            </a:r>
            <a:r>
              <a:rPr lang="ru-RU" b="1" dirty="0"/>
              <a:t>, зеленчуци, яйчен жълтък, </a:t>
            </a:r>
            <a:r>
              <a:rPr lang="ru-RU" b="1" dirty="0" smtClean="0"/>
              <a:t>мляко</a:t>
            </a:r>
            <a:r>
              <a:rPr lang="en-US" b="1" dirty="0" smtClean="0"/>
              <a:t>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Храни и вещества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sz="3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3" y="4267200"/>
            <a:ext cx="2743200" cy="205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200"/>
            <a:ext cx="2896541" cy="217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293512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779"/>
            <a:ext cx="7408333" cy="2736421"/>
          </a:xfrm>
        </p:spPr>
        <p:txBody>
          <a:bodyPr/>
          <a:lstStyle/>
          <a:p>
            <a:r>
              <a:rPr lang="ru-RU" b="1" dirty="0" smtClean="0"/>
              <a:t>Основен </a:t>
            </a:r>
            <a:r>
              <a:rPr lang="ru-RU" b="1" dirty="0"/>
              <a:t>източник на </a:t>
            </a:r>
            <a:r>
              <a:rPr lang="ru-RU" b="1" dirty="0" smtClean="0"/>
              <a:t>енергия.</a:t>
            </a:r>
            <a:endParaRPr lang="ru-RU" dirty="0"/>
          </a:p>
          <a:p>
            <a:r>
              <a:rPr lang="ru-RU" b="1" dirty="0" smtClean="0"/>
              <a:t>Ще ги открием в хляба,</a:t>
            </a:r>
          </a:p>
          <a:p>
            <a:pPr marL="0" indent="0">
              <a:buNone/>
            </a:pPr>
            <a:r>
              <a:rPr lang="ru-RU" b="1" dirty="0" smtClean="0"/>
              <a:t>    ориза, картофи</a:t>
            </a:r>
            <a:r>
              <a:rPr lang="ru-RU" b="1" dirty="0"/>
              <a:t>, </a:t>
            </a:r>
            <a:r>
              <a:rPr lang="ru-RU" b="1" dirty="0" smtClean="0"/>
              <a:t>макарони</a:t>
            </a:r>
            <a:r>
              <a:rPr lang="en-US" b="1" dirty="0" smtClean="0"/>
              <a:t>,</a:t>
            </a:r>
            <a:endParaRPr lang="bg-BG" b="1" dirty="0" smtClean="0"/>
          </a:p>
          <a:p>
            <a:pPr marL="0" indent="0">
              <a:buNone/>
            </a:pPr>
            <a:r>
              <a:rPr lang="ru-RU" b="1" dirty="0" smtClean="0"/>
              <a:t>    шоколад</a:t>
            </a:r>
            <a:r>
              <a:rPr lang="ru-RU" b="1" dirty="0"/>
              <a:t>, захар, </a:t>
            </a:r>
            <a:r>
              <a:rPr lang="ru-RU" b="1" dirty="0" smtClean="0"/>
              <a:t>сладкиши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въглехидрати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33073"/>
            <a:ext cx="304548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14800"/>
            <a:ext cx="2733963" cy="2050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5800"/>
            <a:ext cx="2635945" cy="21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/>
          <a:lstStyle/>
          <a:p>
            <a:r>
              <a:rPr lang="ru-RU" b="1" dirty="0" smtClean="0"/>
              <a:t>Те са </a:t>
            </a:r>
            <a:r>
              <a:rPr lang="ru-RU" b="1" dirty="0"/>
              <a:t>г</a:t>
            </a:r>
            <a:r>
              <a:rPr lang="ru-RU" b="1" dirty="0" smtClean="0"/>
              <a:t>радивен материал в организма ни.                         Нужни </a:t>
            </a:r>
            <a:r>
              <a:rPr lang="ru-RU" b="1" dirty="0"/>
              <a:t>са за растежа и </a:t>
            </a:r>
            <a:r>
              <a:rPr lang="ru-RU" b="1" dirty="0" smtClean="0"/>
              <a:t>,,ремонта,, на </a:t>
            </a:r>
            <a:r>
              <a:rPr lang="ru-RU" b="1" dirty="0"/>
              <a:t>тялото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Ще ги открием в месото, </a:t>
            </a:r>
          </a:p>
          <a:p>
            <a:pPr marL="0" indent="0">
              <a:buNone/>
            </a:pPr>
            <a:r>
              <a:rPr lang="ru-RU" b="1" dirty="0" smtClean="0"/>
              <a:t>     рибата, яйцата, ядките</a:t>
            </a:r>
            <a:r>
              <a:rPr lang="bg-BG" b="1" dirty="0"/>
              <a:t>.</a:t>
            </a:r>
            <a:endParaRPr lang="ru-RU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б</a:t>
            </a:r>
            <a:r>
              <a:rPr lang="bg-BG" sz="3600" b="1" dirty="0" smtClean="0"/>
              <a:t>елтъчини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2971800" cy="1973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72000"/>
            <a:ext cx="2514600" cy="1810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2661319" cy="19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602</TotalTime>
  <Words>631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Здравословно хранене</vt:lpstr>
      <vt:lpstr>Кое е най – голямото богатство на света?</vt:lpstr>
      <vt:lpstr>Храната е източник на енергия  за нашето тяло</vt:lpstr>
      <vt:lpstr>Златни правила!</vt:lpstr>
      <vt:lpstr>Златни правила!</vt:lpstr>
      <vt:lpstr>Златни правила!</vt:lpstr>
      <vt:lpstr>Храни и вещества </vt:lpstr>
      <vt:lpstr>въглехидрати</vt:lpstr>
      <vt:lpstr>белтъчини</vt:lpstr>
      <vt:lpstr>мазнини</vt:lpstr>
      <vt:lpstr>минерали</vt:lpstr>
      <vt:lpstr>Водата</vt:lpstr>
      <vt:lpstr>Още за правилното хранене - здравите зъби</vt:lpstr>
      <vt:lpstr>Здравите зъби...</vt:lpstr>
      <vt:lpstr>Здравите зъби...</vt:lpstr>
      <vt:lpstr>Правила за хранене</vt:lpstr>
      <vt:lpstr>По време на хранене</vt:lpstr>
      <vt:lpstr>След хранене</vt:lpstr>
      <vt:lpstr>Храна + спорт</vt:lpstr>
      <vt:lpstr>Помнете!</vt:lpstr>
      <vt:lpstr>И още...</vt:lpstr>
      <vt:lpstr>Полезен съвет!</vt:lpstr>
      <vt:lpstr>Гатанки</vt:lpstr>
      <vt:lpstr>Запомнете!</vt:lpstr>
      <vt:lpstr>Не забравяйте!</vt:lpstr>
      <vt:lpstr>Презентацията подготви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Здравословно хранене</dc:title>
  <dc:creator>Predator</dc:creator>
  <cp:lastModifiedBy>Predator</cp:lastModifiedBy>
  <cp:revision>131</cp:revision>
  <dcterms:created xsi:type="dcterms:W3CDTF">2012-02-02T13:00:55Z</dcterms:created>
  <dcterms:modified xsi:type="dcterms:W3CDTF">2012-02-23T17:50:43Z</dcterms:modified>
</cp:coreProperties>
</file>